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2A7C30BA-6089-452D-B431-708E141FF128}" type="datetimeFigureOut">
              <a:rPr lang="en-US" smtClean="0"/>
              <a:pPr/>
              <a:t>3/29/2014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7572D408-1E3D-4470-A4FD-734FDFA217D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A7C30BA-6089-452D-B431-708E141FF128}" type="datetimeFigureOut">
              <a:rPr lang="en-US" smtClean="0"/>
              <a:pPr/>
              <a:t>3/29/2014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7572D408-1E3D-4470-A4FD-734FDFA217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2A7C30BA-6089-452D-B431-708E141FF128}" type="datetimeFigureOut">
              <a:rPr lang="en-US" smtClean="0"/>
              <a:pPr/>
              <a:t>3/29/2014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7572D408-1E3D-4470-A4FD-734FDFA217D7}"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2A7C30BA-6089-452D-B431-708E141FF128}" type="datetimeFigureOut">
              <a:rPr lang="en-US" smtClean="0"/>
              <a:pPr/>
              <a:t>3/29/2014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572D408-1E3D-4470-A4FD-734FDFA217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2A7C30BA-6089-452D-B431-708E141FF128}" type="datetimeFigureOut">
              <a:rPr lang="en-US" smtClean="0"/>
              <a:pPr/>
              <a:t>3/29/2014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7572D408-1E3D-4470-A4FD-734FDFA217D7}"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A7C30BA-6089-452D-B431-708E141FF128}" type="datetimeFigureOut">
              <a:rPr lang="en-US" smtClean="0"/>
              <a:pPr/>
              <a:t>3/29/2014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2D408-1E3D-4470-A4FD-734FDFA217D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A7C30BA-6089-452D-B431-708E141FF128}" type="datetimeFigureOut">
              <a:rPr lang="en-US" smtClean="0"/>
              <a:pPr/>
              <a:t>3/29/2014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72D408-1E3D-4470-A4FD-734FDFA217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A7C30BA-6089-452D-B431-708E141FF128}" type="datetimeFigureOut">
              <a:rPr lang="en-US" smtClean="0"/>
              <a:pPr/>
              <a:t>3/29/2014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72D408-1E3D-4470-A4FD-734FDFA217D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2A7C30BA-6089-452D-B431-708E141FF128}"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572D408-1E3D-4470-A4FD-734FDFA217D7}"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7C30BA-6089-452D-B431-708E141FF128}"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2D408-1E3D-4470-A4FD-734FDFA217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7C30BA-6089-452D-B431-708E141FF128}"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2D408-1E3D-4470-A4FD-734FDFA217D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A7C30BA-6089-452D-B431-708E141FF128}" type="datetimeFigureOut">
              <a:rPr lang="en-US" smtClean="0"/>
              <a:pPr/>
              <a:t>3/29/2014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572D408-1E3D-4470-A4FD-734FDFA217D7}"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ENGL 101</a:t>
            </a:r>
            <a:endParaRPr lang="en-US" dirty="0"/>
          </a:p>
        </p:txBody>
      </p:sp>
      <p:sp>
        <p:nvSpPr>
          <p:cNvPr id="3" name="Subtitle 2"/>
          <p:cNvSpPr>
            <a:spLocks noGrp="1"/>
          </p:cNvSpPr>
          <p:nvPr>
            <p:ph type="subTitle" idx="1"/>
          </p:nvPr>
        </p:nvSpPr>
        <p:spPr/>
        <p:txBody>
          <a:bodyPr/>
          <a:lstStyle/>
          <a:p>
            <a:r>
              <a:rPr lang="en-US" dirty="0" smtClean="0"/>
              <a:t>Introduction to Passive and Active Voice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and Outcomes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Our goals today are:</a:t>
            </a:r>
          </a:p>
          <a:p>
            <a:pPr lvl="1">
              <a:buNone/>
            </a:pPr>
            <a:r>
              <a:rPr lang="en-US" sz="2200" dirty="0" smtClean="0"/>
              <a:t>A. to understand the difference between passive and active voice</a:t>
            </a:r>
          </a:p>
          <a:p>
            <a:pPr lvl="1">
              <a:buNone/>
            </a:pPr>
            <a:r>
              <a:rPr lang="en-US" sz="2200" dirty="0" smtClean="0"/>
              <a:t>B. to understand the role of audience in determining which to use</a:t>
            </a:r>
          </a:p>
          <a:p>
            <a:pPr lvl="1">
              <a:buNone/>
            </a:pPr>
            <a:r>
              <a:rPr lang="en-US" sz="2200" dirty="0" smtClean="0"/>
              <a:t>C. to understand the role of purpose in their use</a:t>
            </a:r>
          </a:p>
          <a:p>
            <a:pPr>
              <a:buNone/>
            </a:pPr>
            <a:endParaRPr lang="en-US" sz="2600" dirty="0" smtClean="0"/>
          </a:p>
          <a:p>
            <a:pPr>
              <a:buNone/>
            </a:pPr>
            <a:r>
              <a:rPr lang="en-US" dirty="0" smtClean="0"/>
              <a:t>Related outcomes:</a:t>
            </a:r>
          </a:p>
          <a:p>
            <a:pPr>
              <a:buNone/>
            </a:pPr>
            <a:r>
              <a:rPr lang="en-US" dirty="0" smtClean="0"/>
              <a:t>	</a:t>
            </a:r>
            <a:r>
              <a:rPr lang="en-US" sz="2200" dirty="0" smtClean="0"/>
              <a:t>Rhetorical awareness</a:t>
            </a:r>
          </a:p>
          <a:p>
            <a:pPr>
              <a:buNone/>
            </a:pPr>
            <a:r>
              <a:rPr lang="en-US" sz="2200" dirty="0" smtClean="0"/>
              <a:t>	Critical Thinking</a:t>
            </a:r>
          </a:p>
          <a:p>
            <a:pPr>
              <a:buNone/>
            </a:pPr>
            <a:r>
              <a:rPr lang="en-US" sz="2200" i="1" dirty="0" smtClean="0"/>
              <a:t>		More information about these outcomes can be found on the 	course outcomes statement</a:t>
            </a:r>
            <a:endParaRPr lang="en-US" sz="22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Definitions</a:t>
            </a:r>
            <a:endParaRPr lang="en-US" dirty="0"/>
          </a:p>
        </p:txBody>
      </p:sp>
      <p:sp>
        <p:nvSpPr>
          <p:cNvPr id="3" name="Content Placeholder 2"/>
          <p:cNvSpPr>
            <a:spLocks noGrp="1"/>
          </p:cNvSpPr>
          <p:nvPr>
            <p:ph idx="1"/>
          </p:nvPr>
        </p:nvSpPr>
        <p:spPr/>
        <p:txBody>
          <a:bodyPr>
            <a:normAutofit/>
          </a:bodyPr>
          <a:lstStyle/>
          <a:p>
            <a:pPr>
              <a:buNone/>
            </a:pPr>
            <a:r>
              <a:rPr lang="en-US" dirty="0" smtClean="0"/>
              <a:t>Leading questions:</a:t>
            </a:r>
          </a:p>
          <a:p>
            <a:pPr lvl="1">
              <a:buNone/>
            </a:pPr>
            <a:r>
              <a:rPr lang="en-US" sz="3200" dirty="0" smtClean="0"/>
              <a:t>What, in your view, is “passive voice”?</a:t>
            </a:r>
          </a:p>
          <a:p>
            <a:pPr lvl="1">
              <a:buNone/>
            </a:pPr>
            <a:r>
              <a:rPr lang="en-US" sz="3200" dirty="0" smtClean="0"/>
              <a:t>What, in your view, is “active voice”?</a:t>
            </a:r>
          </a:p>
          <a:p>
            <a:pPr lvl="1">
              <a:buNone/>
            </a:pPr>
            <a:r>
              <a:rPr lang="en-US" sz="3200" dirty="0" smtClean="0"/>
              <a:t>How are they different?  </a:t>
            </a:r>
          </a:p>
          <a:p>
            <a:pPr lvl="1">
              <a:buNone/>
            </a:pP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a:t>
            </a:r>
            <a:endParaRPr lang="en-US" dirty="0"/>
          </a:p>
        </p:txBody>
      </p:sp>
      <p:sp>
        <p:nvSpPr>
          <p:cNvPr id="3" name="Content Placeholder 2"/>
          <p:cNvSpPr>
            <a:spLocks noGrp="1"/>
          </p:cNvSpPr>
          <p:nvPr>
            <p:ph idx="1"/>
          </p:nvPr>
        </p:nvSpPr>
        <p:spPr>
          <a:xfrm>
            <a:off x="304800" y="1554162"/>
            <a:ext cx="8686800" cy="5075238"/>
          </a:xfrm>
        </p:spPr>
        <p:txBody>
          <a:bodyPr>
            <a:normAutofit lnSpcReduction="10000"/>
          </a:bodyPr>
          <a:lstStyle/>
          <a:p>
            <a:pPr>
              <a:buNone/>
            </a:pPr>
            <a:r>
              <a:rPr lang="en-US" dirty="0" smtClean="0"/>
              <a:t>Audience Awareness—what does it mean to be aware of audience in writing?</a:t>
            </a:r>
          </a:p>
          <a:p>
            <a:pPr>
              <a:buNone/>
            </a:pPr>
            <a:r>
              <a:rPr lang="en-US" dirty="0" smtClean="0"/>
              <a:t>Purpose Awareness—what does it mean to be aware of purpose in writing?</a:t>
            </a:r>
          </a:p>
          <a:p>
            <a:pPr>
              <a:buNone/>
            </a:pPr>
            <a:r>
              <a:rPr lang="en-US" dirty="0" smtClean="0"/>
              <a:t>		</a:t>
            </a:r>
          </a:p>
          <a:p>
            <a:pPr>
              <a:buNone/>
            </a:pPr>
            <a:r>
              <a:rPr lang="en-US" dirty="0" smtClean="0"/>
              <a:t>		</a:t>
            </a:r>
            <a:r>
              <a:rPr lang="en-US" i="1" dirty="0" smtClean="0"/>
              <a:t>Knowing who our audience is and what they 	need is crucial in determining whether we 	should use active or passive voice.  Clearly 	knowing our purpose will help us make that 	decision.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228600"/>
            <a:ext cx="8686800" cy="6400800"/>
          </a:xfrm>
        </p:spPr>
        <p:txBody>
          <a:bodyPr>
            <a:normAutofit fontScale="77500" lnSpcReduction="20000"/>
          </a:bodyPr>
          <a:lstStyle/>
          <a:p>
            <a:pPr>
              <a:buNone/>
            </a:pPr>
            <a:r>
              <a:rPr lang="en-US" sz="3600" b="1" dirty="0" smtClean="0"/>
              <a:t>Passive voice example:  </a:t>
            </a:r>
          </a:p>
          <a:p>
            <a:pPr>
              <a:buNone/>
            </a:pPr>
            <a:r>
              <a:rPr lang="en-US" sz="3600" dirty="0" smtClean="0"/>
              <a:t>	500mg of drug A-2 were administered to patient Fox-1 at 20:00 today.  No immediate response to the drug was noted in patient Fox-1, and patient Fox-1 continues to be monitored by interns.  </a:t>
            </a:r>
          </a:p>
          <a:p>
            <a:pPr>
              <a:buNone/>
            </a:pPr>
            <a:r>
              <a:rPr lang="en-US" sz="3600" dirty="0" smtClean="0"/>
              <a:t> </a:t>
            </a:r>
          </a:p>
          <a:p>
            <a:pPr>
              <a:buNone/>
            </a:pPr>
            <a:r>
              <a:rPr lang="en-US" sz="3600" b="1" dirty="0" smtClean="0"/>
              <a:t>Questions:</a:t>
            </a:r>
          </a:p>
          <a:p>
            <a:pPr>
              <a:buNone/>
            </a:pPr>
            <a:r>
              <a:rPr lang="en-US" sz="3600" dirty="0" smtClean="0"/>
              <a:t>	What parts of this example use passive voice?  What indicates the use of passive voice?</a:t>
            </a:r>
          </a:p>
          <a:p>
            <a:pPr>
              <a:buNone/>
            </a:pPr>
            <a:r>
              <a:rPr lang="en-US" sz="3600" dirty="0" smtClean="0"/>
              <a:t> </a:t>
            </a:r>
          </a:p>
          <a:p>
            <a:pPr>
              <a:buNone/>
            </a:pPr>
            <a:r>
              <a:rPr lang="en-US" sz="3600" dirty="0" smtClean="0"/>
              <a:t>	What does the use of passive voice here tell us about the audience(s)?  Does the use of passive voice tell us anything about purpose?</a:t>
            </a:r>
          </a:p>
          <a:p>
            <a:pPr>
              <a:buNone/>
            </a:pPr>
            <a:r>
              <a:rPr lang="en-US" sz="3600" dirty="0" smtClean="0"/>
              <a:t> </a:t>
            </a:r>
          </a:p>
          <a:p>
            <a:pPr>
              <a:buNone/>
            </a:pPr>
            <a:r>
              <a:rPr lang="en-US" sz="3600" dirty="0" smtClean="0"/>
              <a:t>	How might we change this to active voice?</a:t>
            </a: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228600"/>
            <a:ext cx="8686800" cy="5851525"/>
          </a:xfrm>
        </p:spPr>
        <p:txBody>
          <a:bodyPr>
            <a:normAutofit/>
          </a:bodyPr>
          <a:lstStyle/>
          <a:p>
            <a:pPr>
              <a:buNone/>
            </a:pPr>
            <a:r>
              <a:rPr lang="en-US" sz="2800" b="1" dirty="0" smtClean="0"/>
              <a:t>Active voice example:  </a:t>
            </a:r>
          </a:p>
          <a:p>
            <a:pPr>
              <a:buNone/>
            </a:pPr>
            <a:r>
              <a:rPr lang="en-US" sz="2800" dirty="0" smtClean="0"/>
              <a:t>	Mr. Smith wrote to us with a complaint about the kind of concrete we proposed for the sidewalk outside the main plaza.  He feels our current choice will not look good against the tiling we agreed on for the plaza.  </a:t>
            </a:r>
          </a:p>
          <a:p>
            <a:pPr>
              <a:buNone/>
            </a:pPr>
            <a:r>
              <a:rPr lang="en-US" sz="2800" dirty="0" smtClean="0"/>
              <a:t> </a:t>
            </a:r>
          </a:p>
          <a:p>
            <a:pPr>
              <a:buNone/>
            </a:pPr>
            <a:r>
              <a:rPr lang="en-US" sz="2800" dirty="0" smtClean="0"/>
              <a:t>	How is this example different from the previous?  </a:t>
            </a:r>
          </a:p>
          <a:p>
            <a:pPr>
              <a:buNone/>
            </a:pPr>
            <a:r>
              <a:rPr lang="en-US" sz="2800" dirty="0" smtClean="0"/>
              <a:t>	What does it tell us about the intended audience and the purpose?</a:t>
            </a:r>
          </a:p>
          <a:p>
            <a:pPr>
              <a:buNone/>
            </a:pPr>
            <a:r>
              <a:rPr lang="en-US" sz="2800" dirty="0" smtClean="0"/>
              <a:t>	How might we change it to passive voice?  </a:t>
            </a: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A quick quiz</a:t>
            </a:r>
            <a:endParaRPr lang="en-US" dirty="0">
              <a:solidFill>
                <a:schemeClr val="tx1"/>
              </a:solidFill>
            </a:endParaRPr>
          </a:p>
        </p:txBody>
      </p:sp>
      <p:sp>
        <p:nvSpPr>
          <p:cNvPr id="3" name="Content Placeholder 2"/>
          <p:cNvSpPr>
            <a:spLocks noGrp="1"/>
          </p:cNvSpPr>
          <p:nvPr>
            <p:ph idx="1"/>
          </p:nvPr>
        </p:nvSpPr>
        <p:spPr>
          <a:xfrm>
            <a:off x="304800" y="1554162"/>
            <a:ext cx="8686800" cy="5075238"/>
          </a:xfrm>
        </p:spPr>
        <p:txBody>
          <a:bodyPr>
            <a:normAutofit fontScale="92500" lnSpcReduction="10000"/>
          </a:bodyPr>
          <a:lstStyle/>
          <a:p>
            <a:pPr>
              <a:buNone/>
            </a:pPr>
            <a:r>
              <a:rPr lang="en-US" b="1" dirty="0" smtClean="0"/>
              <a:t>Are the following examples active or passive voice?</a:t>
            </a:r>
          </a:p>
          <a:p>
            <a:pPr lvl="0">
              <a:buNone/>
            </a:pPr>
            <a:r>
              <a:rPr lang="en-US" sz="2800" dirty="0" smtClean="0"/>
              <a:t>A. Remission was defined according to the symptom–severity component of the consensus criteria . . .  as a rating of three or less.</a:t>
            </a:r>
          </a:p>
          <a:p>
            <a:pPr lvl="0">
              <a:buNone/>
            </a:pPr>
            <a:r>
              <a:rPr lang="en-US" sz="2800" dirty="0" smtClean="0"/>
              <a:t>B. In an effort to explore this discrepancy, we first summarize our current knowledge about pharmacological, psychological, social, and other emerging treatments for schizophrenia.</a:t>
            </a:r>
          </a:p>
          <a:p>
            <a:pPr lvl="0">
              <a:buNone/>
            </a:pPr>
            <a:r>
              <a:rPr lang="en-US" sz="2800" dirty="0" smtClean="0"/>
              <a:t>C. Weather forecasters in Washington State have ideal jobs because they will always be right half the time.</a:t>
            </a:r>
          </a:p>
          <a:p>
            <a:pPr lvl="0">
              <a:buNone/>
            </a:pPr>
            <a:r>
              <a:rPr lang="en-US" sz="2800" dirty="0" smtClean="0"/>
              <a:t>D. Despite the presence of the sun this morning, it has been determined that the rest of the day will be lousy.</a:t>
            </a:r>
          </a:p>
          <a:p>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sp>
        <p:nvSpPr>
          <p:cNvPr id="3" name="Content Placeholder 2"/>
          <p:cNvSpPr>
            <a:spLocks noGrp="1"/>
          </p:cNvSpPr>
          <p:nvPr>
            <p:ph idx="1"/>
          </p:nvPr>
        </p:nvSpPr>
        <p:spPr/>
        <p:txBody>
          <a:bodyPr>
            <a:normAutofit fontScale="70000" lnSpcReduction="20000"/>
          </a:bodyPr>
          <a:lstStyle/>
          <a:p>
            <a:pPr algn="ctr">
              <a:buNone/>
            </a:pPr>
            <a:r>
              <a:rPr lang="en-US" dirty="0" smtClean="0"/>
              <a:t>References</a:t>
            </a:r>
          </a:p>
          <a:p>
            <a:pPr>
              <a:buNone/>
            </a:pPr>
            <a:endParaRPr lang="en-US" dirty="0" smtClean="0"/>
          </a:p>
          <a:p>
            <a:pPr>
              <a:buNone/>
            </a:pPr>
            <a:r>
              <a:rPr lang="en-US" dirty="0" err="1" smtClean="0"/>
              <a:t>Jäger</a:t>
            </a:r>
            <a:r>
              <a:rPr lang="en-US" dirty="0" smtClean="0"/>
              <a:t>, M. ; Riedel, M. ; </a:t>
            </a:r>
            <a:r>
              <a:rPr lang="en-US" dirty="0" err="1" smtClean="0"/>
              <a:t>Obermeier</a:t>
            </a:r>
            <a:r>
              <a:rPr lang="en-US" dirty="0" smtClean="0"/>
              <a:t>, M. ; </a:t>
            </a:r>
            <a:r>
              <a:rPr lang="en-US" dirty="0" err="1" smtClean="0"/>
              <a:t>Schennach</a:t>
            </a:r>
            <a:r>
              <a:rPr lang="en-US" dirty="0" smtClean="0"/>
              <a:t>-Wolff, R. ; </a:t>
            </a:r>
            <a:r>
              <a:rPr lang="en-US" dirty="0" err="1" smtClean="0"/>
              <a:t>Seemüller</a:t>
            </a:r>
            <a:r>
              <a:rPr lang="en-US" dirty="0" smtClean="0"/>
              <a:t>, F. ; Messer, T. ; </a:t>
            </a:r>
            <a:r>
              <a:rPr lang="en-US" dirty="0" err="1" smtClean="0"/>
              <a:t>Laux</a:t>
            </a:r>
            <a:r>
              <a:rPr lang="en-US" dirty="0" smtClean="0"/>
              <a:t>, G. ; Pfeiffer, H. ; </a:t>
            </a:r>
            <a:r>
              <a:rPr lang="en-US" dirty="0" err="1" smtClean="0"/>
              <a:t>Naber</a:t>
            </a:r>
            <a:r>
              <a:rPr lang="en-US" dirty="0" smtClean="0"/>
              <a:t>, D. ; Schmidt, L.G. ; </a:t>
            </a:r>
            <a:r>
              <a:rPr lang="en-US" dirty="0" err="1" smtClean="0"/>
              <a:t>Gaebel</a:t>
            </a:r>
            <a:r>
              <a:rPr lang="en-US" dirty="0" smtClean="0"/>
              <a:t>, W. ; </a:t>
            </a:r>
            <a:r>
              <a:rPr lang="en-US" dirty="0" err="1" smtClean="0"/>
              <a:t>Klosterkötter</a:t>
            </a:r>
            <a:r>
              <a:rPr lang="en-US" dirty="0" smtClean="0"/>
              <a:t>, J. ; </a:t>
            </a:r>
            <a:r>
              <a:rPr lang="en-US" dirty="0" err="1" smtClean="0"/>
              <a:t>Heuser</a:t>
            </a:r>
            <a:r>
              <a:rPr lang="en-US" dirty="0" smtClean="0"/>
              <a:t>, I. ; </a:t>
            </a:r>
            <a:r>
              <a:rPr lang="en-US" dirty="0" err="1" smtClean="0"/>
              <a:t>Kühn</a:t>
            </a:r>
            <a:r>
              <a:rPr lang="en-US" dirty="0" smtClean="0"/>
              <a:t>, K.-U ; Lemke, M.R. ; </a:t>
            </a:r>
            <a:r>
              <a:rPr lang="en-US" dirty="0" err="1" smtClean="0"/>
              <a:t>Rüther</a:t>
            </a:r>
            <a:r>
              <a:rPr lang="en-US" dirty="0" smtClean="0"/>
              <a:t>, E. ; </a:t>
            </a:r>
            <a:r>
              <a:rPr lang="en-US" dirty="0" err="1" smtClean="0"/>
              <a:t>Klingberg</a:t>
            </a:r>
            <a:r>
              <a:rPr lang="en-US" dirty="0" smtClean="0"/>
              <a:t>, S. ; </a:t>
            </a:r>
            <a:r>
              <a:rPr lang="en-US" dirty="0" err="1" smtClean="0"/>
              <a:t>Gastpar</a:t>
            </a:r>
            <a:r>
              <a:rPr lang="en-US" dirty="0" smtClean="0"/>
              <a:t>, M. ; </a:t>
            </a:r>
            <a:r>
              <a:rPr lang="en-US" dirty="0" err="1" smtClean="0"/>
              <a:t>Bottlender</a:t>
            </a:r>
            <a:r>
              <a:rPr lang="en-US" dirty="0" smtClean="0"/>
              <a:t>, R. ; </a:t>
            </a:r>
            <a:r>
              <a:rPr lang="en-US" dirty="0" err="1" smtClean="0"/>
              <a:t>Möller</a:t>
            </a:r>
            <a:r>
              <a:rPr lang="en-US" dirty="0" smtClean="0"/>
              <a:t>, H.-J.  “Time course of antipsychotic treatment response in schizophrenia: Results from a naturalistic study in 280 patients.”  Schizophrenia Research, 2010, Vol.118(1), pp.183-188</a:t>
            </a:r>
            <a:endParaRPr lang="en-US" b="1" dirty="0" smtClean="0"/>
          </a:p>
          <a:p>
            <a:pPr>
              <a:buNone/>
            </a:pPr>
            <a:r>
              <a:rPr lang="en-US" dirty="0" smtClean="0"/>
              <a:t> </a:t>
            </a:r>
          </a:p>
          <a:p>
            <a:pPr>
              <a:buNone/>
            </a:pPr>
            <a:r>
              <a:rPr lang="en-US" dirty="0" err="1" smtClean="0"/>
              <a:t>Tandon</a:t>
            </a:r>
            <a:r>
              <a:rPr lang="en-US" dirty="0" smtClean="0"/>
              <a:t>, Rajiv ; </a:t>
            </a:r>
            <a:r>
              <a:rPr lang="en-US" dirty="0" err="1" smtClean="0"/>
              <a:t>Nasrallah</a:t>
            </a:r>
            <a:r>
              <a:rPr lang="en-US" dirty="0" smtClean="0"/>
              <a:t>, Henry A. ; </a:t>
            </a:r>
            <a:r>
              <a:rPr lang="en-US" dirty="0" err="1" smtClean="0"/>
              <a:t>Keshavan</a:t>
            </a:r>
            <a:r>
              <a:rPr lang="en-US" dirty="0" smtClean="0"/>
              <a:t>, </a:t>
            </a:r>
            <a:r>
              <a:rPr lang="en-US" dirty="0" err="1" smtClean="0"/>
              <a:t>Matcheri</a:t>
            </a:r>
            <a:r>
              <a:rPr lang="en-US" dirty="0" smtClean="0"/>
              <a:t> S. “Schizophrenia, “Just the Facts” 5. Treatment and prevention Past, present, and future.” Schizophrenia Research, 2010, Vol.122(1), pp.1-23</a:t>
            </a:r>
            <a:endParaRPr lang="en-US" b="1"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139</TotalTime>
  <Words>365</Words>
  <Application>Microsoft Office PowerPoint</Application>
  <PresentationFormat>On-screen Show (4:3)</PresentationFormat>
  <Paragraphs>52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Trek</vt:lpstr>
      <vt:lpstr>ENGL 101</vt:lpstr>
      <vt:lpstr>Goals and Outcomes</vt:lpstr>
      <vt:lpstr>Key Definitions</vt:lpstr>
      <vt:lpstr>Understanding</vt:lpstr>
      <vt:lpstr>Slide 5</vt:lpstr>
      <vt:lpstr>Slide 6</vt:lpstr>
      <vt:lpstr>A quick quiz</vt:lpstr>
      <vt:lpstr>Questions?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 101</dc:title>
  <dc:creator>Elijah Coleman</dc:creator>
  <cp:lastModifiedBy>Elijah Coleman</cp:lastModifiedBy>
  <cp:revision>18</cp:revision>
  <dcterms:created xsi:type="dcterms:W3CDTF">2014-03-27T17:41:16Z</dcterms:created>
  <dcterms:modified xsi:type="dcterms:W3CDTF">2014-03-29T17:08:36Z</dcterms:modified>
</cp:coreProperties>
</file>